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9"/>
  </p:notesMasterIdLst>
  <p:handoutMasterIdLst>
    <p:handoutMasterId r:id="rId10"/>
  </p:handoutMasterIdLst>
  <p:sldIdLst>
    <p:sldId id="256" r:id="rId2"/>
    <p:sldId id="419" r:id="rId3"/>
    <p:sldId id="261" r:id="rId4"/>
    <p:sldId id="420" r:id="rId5"/>
    <p:sldId id="421" r:id="rId6"/>
    <p:sldId id="423" r:id="rId7"/>
    <p:sldId id="424" r:id="rId8"/>
  </p:sldIdLst>
  <p:sldSz cx="12192000" cy="6858000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53C2D71-FDC9-4A3B-8A6F-1C90C35919E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535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28T13:42:33.837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0 1 24575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52B27764-B79E-469C-A9E7-AB266463D35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021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EEF360E-E634-4914-AD62-D849105CADE9}" type="slidenum">
              <a:rPr lang="en-US" sz="1200">
                <a:latin typeface="Times New Roman" pitchFamily="18" charset="0"/>
              </a:rPr>
              <a:pPr eaLnBrk="1" hangingPunct="1"/>
              <a:t>1</a:t>
            </a:fld>
            <a:endParaRPr lang="en-US" sz="1200" dirty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B3A74-C077-4C79-9AB8-2674D26ACBA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1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0FC82A-C879-4030-B4C0-D0A8B58FA9F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70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1C7BB-1CFF-4108-8979-C40DEE894F0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98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28044-D727-4DC9-8706-48789998CEE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90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F2658B-8DC9-4841-BFD1-CB7AB9EB074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962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9DF062-DA11-4972-823F-31B7BA404BE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11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341E5-DEBA-43B9-9303-5BA8009A7A1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2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A81A2-49F6-47B7-953F-663CDFB16C6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0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ACC00-6647-4761-B350-890C0B2537A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72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88BD9-F9EE-4502-9445-45C61AF0321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28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42CC4-12CE-4604-A249-E9A00734347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2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fld id="{F1449128-01EC-4A6D-A702-895265DA155E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34" charset="-128"/>
              </a:rPr>
              <a:t>Introduction and </a:t>
            </a:r>
            <a:br>
              <a:rPr lang="en-US" sz="4000" dirty="0">
                <a:ea typeface="ＭＳ Ｐゴシック" pitchFamily="34" charset="-128"/>
              </a:rPr>
            </a:br>
            <a:r>
              <a:rPr lang="en-US" sz="4000" dirty="0">
                <a:ea typeface="ＭＳ Ｐゴシック" pitchFamily="34" charset="-128"/>
              </a:rPr>
              <a:t>Background Market Assumptions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4038600"/>
            <a:ext cx="7543800" cy="2438400"/>
          </a:xfrm>
        </p:spPr>
        <p:txBody>
          <a:bodyPr/>
          <a:lstStyle/>
          <a:p>
            <a:pPr algn="ctr" eaLnBrk="1" hangingPunct="1"/>
            <a:r>
              <a:rPr lang="en-US" dirty="0">
                <a:ea typeface="ＭＳ Ｐゴシック" pitchFamily="34" charset="-128"/>
              </a:rPr>
              <a:t>Richard Warner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FAA68EB-7FB4-39E0-C5EB-6849AB710DF9}"/>
                  </a:ext>
                </a:extLst>
              </p14:cNvPr>
              <p14:cNvContentPartPr/>
              <p14:nvPr/>
            </p14:nvContentPartPr>
            <p14:xfrm>
              <a:off x="4777414" y="2034024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FAA68EB-7FB4-39E0-C5EB-6849AB710DF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59414" y="2016384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267E8-08F4-902A-975E-3828B5D0E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Will Study and Why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72E6D-E7F5-4716-157D-EDA2CA63A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30725"/>
          </a:xfrm>
        </p:spPr>
        <p:txBody>
          <a:bodyPr/>
          <a:lstStyle/>
          <a:p>
            <a:r>
              <a:rPr lang="en-US" dirty="0"/>
              <a:t>What</a:t>
            </a:r>
          </a:p>
          <a:p>
            <a:pPr lvl="1"/>
            <a:r>
              <a:rPr lang="en-US" sz="2800" dirty="0"/>
              <a:t>First, traditional consumer standard form contracting</a:t>
            </a:r>
          </a:p>
          <a:p>
            <a:pPr lvl="1"/>
            <a:r>
              <a:rPr lang="en-US" sz="2800" dirty="0"/>
              <a:t>Second, consumer online contracting</a:t>
            </a:r>
          </a:p>
          <a:p>
            <a:r>
              <a:rPr lang="en-US" sz="3200" dirty="0"/>
              <a:t>Why</a:t>
            </a:r>
          </a:p>
          <a:p>
            <a:pPr lvl="1"/>
            <a:r>
              <a:rPr lang="en-US" sz="2800" dirty="0"/>
              <a:t>Important: most businesses have online contracts.</a:t>
            </a:r>
          </a:p>
          <a:p>
            <a:pPr lvl="1"/>
            <a:r>
              <a:rPr lang="en-US" sz="2800" dirty="0"/>
              <a:t>Rare: it is rare to see contract change as rapidly as it is.</a:t>
            </a:r>
          </a:p>
          <a:p>
            <a:pPr lvl="1"/>
            <a:r>
              <a:rPr lang="en-US" sz="2800" dirty="0"/>
              <a:t>Interesting.</a:t>
            </a:r>
          </a:p>
          <a:p>
            <a:pPr lvl="1"/>
            <a:r>
              <a:rPr lang="en-US" sz="2800" dirty="0"/>
              <a:t>Excellent illustration of the common law</a:t>
            </a:r>
          </a:p>
        </p:txBody>
      </p:sp>
    </p:spTree>
    <p:extLst>
      <p:ext uri="{BB962C8B-B14F-4D97-AF65-F5344CB8AC3E}">
        <p14:creationId xmlns:p14="http://schemas.microsoft.com/office/powerpoint/2010/main" val="221266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 Standard Form Contracting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Standard form contracting a</a:t>
            </a:r>
            <a:r>
              <a:rPr lang="en-US" sz="3000" dirty="0"/>
              <a:t>ppears with the 18</a:t>
            </a:r>
            <a:r>
              <a:rPr lang="en-US" sz="3000" baseline="30000" dirty="0"/>
              <a:t>th</a:t>
            </a:r>
            <a:r>
              <a:rPr lang="en-US" sz="3000" dirty="0"/>
              <a:t> Century rise of standardized goods in the industrial revolution. </a:t>
            </a:r>
          </a:p>
          <a:p>
            <a:pPr lvl="2"/>
            <a:r>
              <a:rPr lang="en-US" sz="2800" dirty="0"/>
              <a:t>Standard form contracting was the solution for sellers contracting with large numbers of buyers, many of whom they might not know</a:t>
            </a:r>
            <a:r>
              <a:rPr lang="en-US" sz="2400" dirty="0"/>
              <a:t>. </a:t>
            </a:r>
          </a:p>
          <a:p>
            <a:r>
              <a:rPr lang="en-US" sz="2800" dirty="0"/>
              <a:t>Risk allocation terms were central.</a:t>
            </a:r>
          </a:p>
          <a:p>
            <a:pPr lvl="1"/>
            <a:r>
              <a:rPr lang="en-US" sz="2600" dirty="0"/>
              <a:t>Risk allocation terms are terms that say who will bear the risk if this or that event happens. </a:t>
            </a:r>
          </a:p>
        </p:txBody>
      </p:sp>
    </p:spTree>
    <p:extLst>
      <p:ext uri="{BB962C8B-B14F-4D97-AF65-F5344CB8AC3E}">
        <p14:creationId xmlns:p14="http://schemas.microsoft.com/office/powerpoint/2010/main" val="227384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72273-A0D1-19A5-71FF-3C6B7B7C6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Assumption of Non-Reading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52F74-61C0-C957-05C3-2ABEE01D9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5070"/>
            <a:ext cx="10972800" cy="4530725"/>
          </a:xfrm>
        </p:spPr>
        <p:txBody>
          <a:bodyPr/>
          <a:lstStyle/>
          <a:p>
            <a:r>
              <a:rPr lang="en-US" altLang="en-US" sz="3200" i="1" dirty="0">
                <a:solidFill>
                  <a:srgbClr val="3D3D3D"/>
                </a:solidFill>
              </a:rPr>
              <a:t>Restatement 211: </a:t>
            </a:r>
            <a:r>
              <a:rPr lang="en-US" altLang="en-US" sz="3200" dirty="0">
                <a:solidFill>
                  <a:srgbClr val="3D3D3D"/>
                </a:solidFill>
              </a:rPr>
              <a:t> </a:t>
            </a:r>
            <a:r>
              <a:rPr lang="en-US" altLang="en-US" sz="3200" b="1" dirty="0">
                <a:solidFill>
                  <a:srgbClr val="3D3D3D"/>
                </a:solidFill>
              </a:rPr>
              <a:t>[1]</a:t>
            </a:r>
            <a:r>
              <a:rPr lang="en-US" altLang="en-US" sz="3200" dirty="0">
                <a:solidFill>
                  <a:srgbClr val="3D3D3D"/>
                </a:solidFill>
              </a:rPr>
              <a:t> A party who makes regular use of a standardized form of agreement does not ordinarily expect his customers to understand or even to read the standard terms . . . </a:t>
            </a:r>
            <a:r>
              <a:rPr lang="en-US" altLang="en-US" sz="3200" b="1" dirty="0">
                <a:solidFill>
                  <a:srgbClr val="3D3D3D"/>
                </a:solidFill>
              </a:rPr>
              <a:t>[2]</a:t>
            </a:r>
            <a:r>
              <a:rPr lang="en-US" altLang="en-US" sz="3200" dirty="0">
                <a:solidFill>
                  <a:srgbClr val="3D3D3D"/>
                </a:solidFill>
              </a:rPr>
              <a:t> Customers do not in fact ordinarily understand or even read the standard terms . . . </a:t>
            </a:r>
            <a:r>
              <a:rPr lang="en-US" altLang="en-US" sz="3200" b="1" dirty="0">
                <a:solidFill>
                  <a:srgbClr val="3D3D3D"/>
                </a:solidFill>
              </a:rPr>
              <a:t>[5]</a:t>
            </a:r>
            <a:r>
              <a:rPr lang="en-US" altLang="en-US" sz="3200" dirty="0">
                <a:solidFill>
                  <a:srgbClr val="3D3D3D"/>
                </a:solidFill>
              </a:rPr>
              <a:t> But they understand that they are assenting to the terms not read or not understood, subject to such limitations as the law may impose.” </a:t>
            </a:r>
          </a:p>
          <a:p>
            <a:endParaRPr lang="en-US" altLang="en-US" sz="3200" dirty="0">
              <a:solidFill>
                <a:srgbClr val="3D3D3D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813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BC8E3-ABF2-B2DB-D091-67F565544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Critical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3C64E-889E-F8A3-0D97-24A7B378B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terms are enforceable in a contract that consumers do not read and are not expected to read?</a:t>
            </a:r>
          </a:p>
        </p:txBody>
      </p:sp>
    </p:spTree>
    <p:extLst>
      <p:ext uri="{BB962C8B-B14F-4D97-AF65-F5344CB8AC3E}">
        <p14:creationId xmlns:p14="http://schemas.microsoft.com/office/powerpoint/2010/main" val="1641467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C02B8-4019-84A3-A7E5-4E7CD4689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Puzzle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F5512-1515-2E83-A1FE-4B6269453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>
                <a:solidFill>
                  <a:srgbClr val="3D3D3D"/>
                </a:solidFill>
              </a:rPr>
              <a:t>Section 211: </a:t>
            </a:r>
            <a:r>
              <a:rPr lang="en-US" altLang="en-US" sz="3200" b="1" dirty="0">
                <a:solidFill>
                  <a:srgbClr val="3D3D3D"/>
                </a:solidFill>
              </a:rPr>
              <a:t>[3]</a:t>
            </a:r>
            <a:r>
              <a:rPr lang="en-US" altLang="en-US" sz="3200" dirty="0">
                <a:solidFill>
                  <a:srgbClr val="3D3D3D"/>
                </a:solidFill>
              </a:rPr>
              <a:t> They trust to the good faith of the party using the form and </a:t>
            </a:r>
            <a:r>
              <a:rPr lang="en-US" altLang="en-US" sz="3200" b="1" dirty="0">
                <a:solidFill>
                  <a:srgbClr val="3D3D3D"/>
                </a:solidFill>
              </a:rPr>
              <a:t>[4]</a:t>
            </a:r>
            <a:r>
              <a:rPr lang="en-US" altLang="en-US" sz="3200" dirty="0">
                <a:solidFill>
                  <a:srgbClr val="3D3D3D"/>
                </a:solidFill>
              </a:rPr>
              <a:t> to the tacit representation that like terms are being accepted regularly by others similarly situated.</a:t>
            </a:r>
          </a:p>
          <a:p>
            <a:r>
              <a:rPr lang="en-US" sz="3200" dirty="0">
                <a:solidFill>
                  <a:srgbClr val="3D3D3D"/>
                </a:solidFill>
              </a:rPr>
              <a:t>This is puzzling. Why trust in good faith? And, why does it matter that others accept similar terms?</a:t>
            </a:r>
          </a:p>
          <a:p>
            <a:r>
              <a:rPr lang="en-US" sz="3200" dirty="0">
                <a:solidFill>
                  <a:srgbClr val="3D3D3D"/>
                </a:solidFill>
              </a:rPr>
              <a:t>The answers lie in market assumptions.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701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408D-7587-106E-79EC-CB564907D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D80B9-E6D7-8075-9D29-4F7A8A620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sufficiently competitive market.</a:t>
            </a:r>
          </a:p>
          <a:p>
            <a:pPr lvl="1"/>
            <a:r>
              <a:rPr lang="en-US" dirty="0"/>
              <a:t>Businesses that offer unfavorable terms to consumers will lose more than they gain because consumers will buy from other businesses. </a:t>
            </a:r>
          </a:p>
          <a:p>
            <a:r>
              <a:rPr lang="en-US" dirty="0"/>
              <a:t>This is why you see similar terms in contracts from different businesses.</a:t>
            </a:r>
          </a:p>
          <a:p>
            <a:r>
              <a:rPr lang="en-US" dirty="0"/>
              <a:t>And why consumers can “trust to the good faith of the party using the form.”</a:t>
            </a:r>
          </a:p>
          <a:p>
            <a:r>
              <a:rPr lang="en-US" b="1" dirty="0"/>
              <a:t>Note</a:t>
            </a:r>
            <a:r>
              <a:rPr lang="en-US" dirty="0"/>
              <a:t>: this means contract law can rely on market motives to control the behavior of businesses.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00756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7454</TotalTime>
  <Words>385</Words>
  <Application>Microsoft Office PowerPoint</Application>
  <PresentationFormat>Widescreen</PresentationFormat>
  <Paragraphs>31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Garamond</vt:lpstr>
      <vt:lpstr>Times New Roman</vt:lpstr>
      <vt:lpstr>Wingdings</vt:lpstr>
      <vt:lpstr>Edge</vt:lpstr>
      <vt:lpstr>Introduction and  Background Market Assumptions</vt:lpstr>
      <vt:lpstr>What We Will Study and Why</vt:lpstr>
      <vt:lpstr>Background: Standard Form Contracting</vt:lpstr>
      <vt:lpstr>The Assumption of Non-Reading</vt:lpstr>
      <vt:lpstr>The Critical Question</vt:lpstr>
      <vt:lpstr>A Puzzle</vt:lpstr>
      <vt:lpstr>Market Assumptions</vt:lpstr>
    </vt:vector>
  </TitlesOfParts>
  <Company>Chicago-Kent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Spiegel v. Eyeo</dc:title>
  <dc:creator>Richard Warner</dc:creator>
  <cp:lastModifiedBy>Richard Warner</cp:lastModifiedBy>
  <cp:revision>810</cp:revision>
  <dcterms:created xsi:type="dcterms:W3CDTF">2012-04-19T05:45:57Z</dcterms:created>
  <dcterms:modified xsi:type="dcterms:W3CDTF">2024-01-19T15:09:52Z</dcterms:modified>
</cp:coreProperties>
</file>